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61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C1BB-30C5-478D-93BD-18EA21AA261E}" type="datetimeFigureOut">
              <a:rPr lang="en-GB" smtClean="0"/>
              <a:t>31/08/2019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5885D77A-7CDE-4BE8-9611-207ECF7990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8842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C1BB-30C5-478D-93BD-18EA21AA261E}" type="datetimeFigureOut">
              <a:rPr lang="en-GB" smtClean="0"/>
              <a:t>31/08/2019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5885D77A-7CDE-4BE8-9611-207ECF7990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3352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C1BB-30C5-478D-93BD-18EA21AA261E}" type="datetimeFigureOut">
              <a:rPr lang="en-GB" smtClean="0"/>
              <a:t>31/08/2019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5885D77A-7CDE-4BE8-9611-207ECF7990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55323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C1BB-30C5-478D-93BD-18EA21AA261E}" type="datetimeFigureOut">
              <a:rPr lang="en-GB" smtClean="0"/>
              <a:t>31/08/2019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5885D77A-7CDE-4BE8-9611-207ECF799039}" type="slidenum">
              <a:rPr lang="en-GB" smtClean="0"/>
              <a:t>‹#›</a:t>
            </a:fld>
            <a:endParaRPr lang="en-GB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072003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C1BB-30C5-478D-93BD-18EA21AA261E}" type="datetimeFigureOut">
              <a:rPr lang="en-GB" smtClean="0"/>
              <a:t>31/08/2019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5885D77A-7CDE-4BE8-9611-207ECF7990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90542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C1BB-30C5-478D-93BD-18EA21AA261E}" type="datetimeFigureOut">
              <a:rPr lang="en-GB" smtClean="0"/>
              <a:t>31/08/2019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D77A-7CDE-4BE8-9611-207ECF7990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13385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C1BB-30C5-478D-93BD-18EA21AA261E}" type="datetimeFigureOut">
              <a:rPr lang="en-GB" smtClean="0"/>
              <a:t>31/08/2019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D77A-7CDE-4BE8-9611-207ECF7990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1090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C1BB-30C5-478D-93BD-18EA21AA261E}" type="datetimeFigureOut">
              <a:rPr lang="en-GB" smtClean="0"/>
              <a:t>31/08/2019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D77A-7CDE-4BE8-9611-207ECF7990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85946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DA8CC1BB-30C5-478D-93BD-18EA21AA261E}" type="datetimeFigureOut">
              <a:rPr lang="en-GB" smtClean="0"/>
              <a:t>31/08/2019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5885D77A-7CDE-4BE8-9611-207ECF7990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0647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C1BB-30C5-478D-93BD-18EA21AA261E}" type="datetimeFigureOut">
              <a:rPr lang="en-GB" smtClean="0"/>
              <a:t>31/08/2019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D77A-7CDE-4BE8-9611-207ECF7990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413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C1BB-30C5-478D-93BD-18EA21AA261E}" type="datetimeFigureOut">
              <a:rPr lang="en-GB" smtClean="0"/>
              <a:t>31/08/2019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5885D77A-7CDE-4BE8-9611-207ECF7990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2784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C1BB-30C5-478D-93BD-18EA21AA261E}" type="datetimeFigureOut">
              <a:rPr lang="en-GB" smtClean="0"/>
              <a:t>31/08/2019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D77A-7CDE-4BE8-9611-207ECF7990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0931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C1BB-30C5-478D-93BD-18EA21AA261E}" type="datetimeFigureOut">
              <a:rPr lang="en-GB" smtClean="0"/>
              <a:t>31/08/2019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D77A-7CDE-4BE8-9611-207ECF7990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3712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C1BB-30C5-478D-93BD-18EA21AA261E}" type="datetimeFigureOut">
              <a:rPr lang="en-GB" smtClean="0"/>
              <a:t>31/08/2019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D77A-7CDE-4BE8-9611-207ECF7990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8514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C1BB-30C5-478D-93BD-18EA21AA261E}" type="datetimeFigureOut">
              <a:rPr lang="en-GB" smtClean="0"/>
              <a:t>31/08/2019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D77A-7CDE-4BE8-9611-207ECF7990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4775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C1BB-30C5-478D-93BD-18EA21AA261E}" type="datetimeFigureOut">
              <a:rPr lang="en-GB" smtClean="0"/>
              <a:t>31/08/2019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D77A-7CDE-4BE8-9611-207ECF7990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147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CC1BB-30C5-478D-93BD-18EA21AA261E}" type="datetimeFigureOut">
              <a:rPr lang="en-GB" smtClean="0"/>
              <a:t>31/08/2019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5D77A-7CDE-4BE8-9611-207ECF7990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7986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8CC1BB-30C5-478D-93BD-18EA21AA261E}" type="datetimeFigureOut">
              <a:rPr lang="en-GB" smtClean="0"/>
              <a:t>31/08/2019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5D77A-7CDE-4BE8-9611-207ECF7990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75792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64F46-DC3C-43F8-89AB-74CF459A5E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FireAI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02A82C-F14E-455C-8080-1EACA56358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A Wildfire Prediction System</a:t>
            </a:r>
          </a:p>
          <a:p>
            <a:r>
              <a:rPr lang="en-GB" sz="1600" b="1" dirty="0">
                <a:solidFill>
                  <a:schemeClr val="bg1"/>
                </a:solidFill>
              </a:rPr>
              <a:t>Rowan, Nathan &amp; Josh</a:t>
            </a:r>
          </a:p>
        </p:txBody>
      </p:sp>
    </p:spTree>
    <p:extLst>
      <p:ext uri="{BB962C8B-B14F-4D97-AF65-F5344CB8AC3E}">
        <p14:creationId xmlns:p14="http://schemas.microsoft.com/office/powerpoint/2010/main" val="87210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311A6-3475-4719-82D8-BC1341B7C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863"/>
            <a:ext cx="5257800" cy="1325563"/>
          </a:xfrm>
        </p:spPr>
        <p:txBody>
          <a:bodyPr/>
          <a:lstStyle/>
          <a:p>
            <a:r>
              <a:rPr lang="en-GB" dirty="0"/>
              <a:t>Wildfires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4F930B-CCA4-4B9F-AF55-7B0627E30B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4993" y="2161920"/>
            <a:ext cx="5114989" cy="4174777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Cause significant environmental damage while threatening human lives.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Hard to control due to </a:t>
            </a:r>
            <a:r>
              <a:rPr lang="en-GB" dirty="0">
                <a:solidFill>
                  <a:schemeClr val="bg1">
                    <a:lumMod val="95000"/>
                    <a:lumOff val="5000"/>
                  </a:schemeClr>
                </a:solidFill>
              </a:rPr>
              <a:t>fuel available </a:t>
            </a:r>
            <a:r>
              <a:rPr lang="en-GB" dirty="0"/>
              <a:t>(</a:t>
            </a:r>
            <a:r>
              <a:rPr lang="en-GB" i="1" dirty="0"/>
              <a:t>dry underbrush and deadwood</a:t>
            </a:r>
            <a:r>
              <a:rPr lang="en-GB" dirty="0"/>
              <a:t>) and </a:t>
            </a:r>
            <a:r>
              <a:rPr lang="en-GB" dirty="0">
                <a:solidFill>
                  <a:schemeClr val="bg1">
                    <a:lumMod val="95000"/>
                    <a:lumOff val="5000"/>
                  </a:schemeClr>
                </a:solidFill>
              </a:rPr>
              <a:t>rapidly changing environmental conditions</a:t>
            </a:r>
            <a:r>
              <a:rPr lang="en-GB" dirty="0"/>
              <a:t>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b="1" dirty="0">
                <a:solidFill>
                  <a:schemeClr val="bg1"/>
                </a:solidFill>
              </a:rPr>
              <a:t>California:</a:t>
            </a:r>
          </a:p>
          <a:p>
            <a:pPr marL="0" indent="0">
              <a:buNone/>
            </a:pPr>
            <a:r>
              <a:rPr lang="en-GB" dirty="0"/>
              <a:t>	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b="1" dirty="0">
                <a:solidFill>
                  <a:schemeClr val="bg1"/>
                </a:solidFill>
              </a:rPr>
              <a:t>Amazon Rainforest:</a:t>
            </a:r>
          </a:p>
          <a:p>
            <a:pPr marL="0" indent="0">
              <a:buNone/>
            </a:pPr>
            <a:r>
              <a:rPr lang="en-GB" dirty="0"/>
              <a:t>	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6" name="Picture 5" descr="A star in the dark&#10;&#10;Description automatically generated">
            <a:extLst>
              <a:ext uri="{FF2B5EF4-FFF2-40B4-BE49-F238E27FC236}">
                <a16:creationId xmlns:a16="http://schemas.microsoft.com/office/drawing/2014/main" id="{6F9245AE-6CA3-4EF8-A6A7-9612791E19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085" y="2106754"/>
            <a:ext cx="5433046" cy="45575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C48C23-3FD9-48BA-AA1D-A9C2403A6BAB}"/>
              </a:ext>
            </a:extLst>
          </p:cNvPr>
          <p:cNvSpPr txBox="1"/>
          <p:nvPr/>
        </p:nvSpPr>
        <p:spPr>
          <a:xfrm>
            <a:off x="1630367" y="4385530"/>
            <a:ext cx="43596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Largest wildfire season on record</a:t>
            </a:r>
          </a:p>
          <a:p>
            <a:pPr marL="285750" indent="-285750">
              <a:buFontTx/>
              <a:buChar char="-"/>
            </a:pPr>
            <a:r>
              <a:rPr lang="en-GB" dirty="0"/>
              <a:t>8000+ forest fires burning an area of</a:t>
            </a:r>
          </a:p>
          <a:p>
            <a:r>
              <a:rPr lang="en-GB" dirty="0"/>
              <a:t>1 million acres</a:t>
            </a:r>
          </a:p>
          <a:p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3B1AF6-F184-4498-8328-56B96F31CE10}"/>
              </a:ext>
            </a:extLst>
          </p:cNvPr>
          <p:cNvSpPr txBox="1"/>
          <p:nvPr/>
        </p:nvSpPr>
        <p:spPr>
          <a:xfrm>
            <a:off x="1630367" y="5736532"/>
            <a:ext cx="43596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Caused by illegal deforestation</a:t>
            </a:r>
          </a:p>
          <a:p>
            <a:pPr marL="285750" indent="-285750">
              <a:buFontTx/>
              <a:buChar char="-"/>
            </a:pPr>
            <a:r>
              <a:rPr lang="en-GB" dirty="0"/>
              <a:t>Required an international response with 20million in funding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1296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32CCB-D479-47C7-9173-F4C65CCFE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FireAI - Predicting Wildfires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1F175-04FB-4FBC-8430-20C30E2CA0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469393"/>
            <a:ext cx="9613861" cy="4209701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GB" b="1" i="1" dirty="0"/>
              <a:t>Our Idea</a:t>
            </a:r>
            <a:r>
              <a:rPr lang="en-GB" dirty="0"/>
              <a:t>: Train a </a:t>
            </a:r>
            <a:r>
              <a:rPr lang="en-GB" i="1" dirty="0">
                <a:solidFill>
                  <a:schemeClr val="bg1"/>
                </a:solidFill>
              </a:rPr>
              <a:t>Supervised Binary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i="1" dirty="0">
                <a:solidFill>
                  <a:schemeClr val="bg1"/>
                </a:solidFill>
              </a:rPr>
              <a:t>Classification Model </a:t>
            </a:r>
            <a:r>
              <a:rPr lang="en-GB" dirty="0"/>
              <a:t>to predict the </a:t>
            </a:r>
            <a:r>
              <a:rPr lang="en-GB" b="1" i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Burn Area </a:t>
            </a:r>
            <a:r>
              <a:rPr lang="en-GB" dirty="0"/>
              <a:t>of a forest fire in a particular park location, based of the current environmental conditions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dirty="0"/>
              <a:t>Input</a:t>
            </a:r>
            <a:r>
              <a:rPr lang="en-GB" dirty="0"/>
              <a:t> features we look at;</a:t>
            </a:r>
          </a:p>
          <a:p>
            <a:r>
              <a:rPr lang="en-GB" dirty="0"/>
              <a:t>Temperature (Celsius)</a:t>
            </a:r>
          </a:p>
          <a:p>
            <a:r>
              <a:rPr lang="en-GB" dirty="0"/>
              <a:t>Humidity (%)</a:t>
            </a:r>
          </a:p>
          <a:p>
            <a:r>
              <a:rPr lang="en-GB" dirty="0"/>
              <a:t>Wind Speed (km/h)</a:t>
            </a:r>
          </a:p>
          <a:p>
            <a:r>
              <a:rPr lang="en-GB" dirty="0"/>
              <a:t>Rain (mm/m2)</a:t>
            </a:r>
          </a:p>
          <a:p>
            <a:r>
              <a:rPr lang="en-GB" dirty="0"/>
              <a:t>Month</a:t>
            </a:r>
          </a:p>
          <a:p>
            <a:r>
              <a:rPr lang="en-GB" dirty="0"/>
              <a:t>Additional indexes from the </a:t>
            </a:r>
            <a:r>
              <a:rPr lang="en-GB" b="1" dirty="0"/>
              <a:t>Forest fire weather (FWI) index</a:t>
            </a:r>
          </a:p>
          <a:p>
            <a:endParaRPr lang="en-GB" b="1" dirty="0"/>
          </a:p>
          <a:p>
            <a:pPr marL="0" indent="0">
              <a:buNone/>
            </a:pPr>
            <a:r>
              <a:rPr lang="en-GB" b="1" dirty="0"/>
              <a:t>Output: </a:t>
            </a:r>
            <a:r>
              <a:rPr lang="en-GB" b="1" dirty="0">
                <a:solidFill>
                  <a:schemeClr val="bg1"/>
                </a:solidFill>
              </a:rPr>
              <a:t>Yes/No if a fire requires an immediate response to prevent rapid growth</a:t>
            </a:r>
            <a:endParaRPr lang="en-GB" b="1" dirty="0"/>
          </a:p>
          <a:p>
            <a:pPr marL="0" indent="0">
              <a:buNone/>
            </a:pPr>
            <a:endParaRPr lang="en-GB" b="1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17131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6B380-19C5-4E41-9C4D-CB72AD92AD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368727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Model is trained on wildfire datasets from the </a:t>
            </a:r>
            <a:r>
              <a:rPr lang="en-GB" b="1" i="1" dirty="0"/>
              <a:t>Montesinho Natural Park</a:t>
            </a:r>
            <a:r>
              <a:rPr lang="en-GB" i="1" dirty="0"/>
              <a:t> </a:t>
            </a:r>
            <a:r>
              <a:rPr lang="en-GB" dirty="0"/>
              <a:t>in Portugal.</a:t>
            </a:r>
          </a:p>
          <a:p>
            <a:r>
              <a:rPr lang="en-GB" dirty="0"/>
              <a:t>Target demographics: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We would require National Parks to </a:t>
            </a:r>
            <a:r>
              <a:rPr lang="en-GB" i="1" dirty="0">
                <a:solidFill>
                  <a:schemeClr val="bg1"/>
                </a:solidFill>
              </a:rPr>
              <a:t>monitor and record</a:t>
            </a:r>
            <a:r>
              <a:rPr lang="en-GB" dirty="0"/>
              <a:t> the necessary input features using their own low cost sensors to make predictions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0346034-F7B6-4791-AA9B-00591082B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752475"/>
            <a:ext cx="9613900" cy="1081088"/>
          </a:xfrm>
        </p:spPr>
        <p:txBody>
          <a:bodyPr/>
          <a:lstStyle/>
          <a:p>
            <a:r>
              <a:rPr lang="en-GB" dirty="0"/>
              <a:t>FireAI – Who we target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FEE023-9436-47C6-85D3-5D078F5EF7F3}"/>
              </a:ext>
            </a:extLst>
          </p:cNvPr>
          <p:cNvSpPr txBox="1"/>
          <p:nvPr/>
        </p:nvSpPr>
        <p:spPr>
          <a:xfrm>
            <a:off x="1515995" y="3367074"/>
            <a:ext cx="66871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National Parks - </a:t>
            </a:r>
            <a:r>
              <a:rPr lang="en-GB" dirty="0"/>
              <a:t>to identify wildfires with the potential to threaten humans and wildlife, before they develop into an uncontrollable state</a:t>
            </a:r>
          </a:p>
          <a:p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bg1"/>
                </a:solidFill>
              </a:rPr>
              <a:t>Fire Management Systems – </a:t>
            </a:r>
            <a:r>
              <a:rPr lang="en-GB" b="1" dirty="0"/>
              <a:t>I</a:t>
            </a:r>
            <a:r>
              <a:rPr lang="en-GB" dirty="0"/>
              <a:t>mprove firefighting resource management. For instance, as small fires are predicted, helicopters/planes could be spared and small ground crews could be sent</a:t>
            </a:r>
          </a:p>
        </p:txBody>
      </p:sp>
    </p:spTree>
    <p:extLst>
      <p:ext uri="{BB962C8B-B14F-4D97-AF65-F5344CB8AC3E}">
        <p14:creationId xmlns:p14="http://schemas.microsoft.com/office/powerpoint/2010/main" val="995873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F4E7B-8D1C-4E7B-A3BB-AAE912A7F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 Note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1A157-467D-4FB8-8F85-F999FE1330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 future, we would need to </a:t>
            </a:r>
            <a:r>
              <a:rPr lang="en-GB" dirty="0">
                <a:solidFill>
                  <a:schemeClr val="bg1"/>
                </a:solidFill>
              </a:rPr>
              <a:t>expand our current dataset </a:t>
            </a:r>
            <a:r>
              <a:rPr lang="en-GB" dirty="0"/>
              <a:t>to achieve consistently accurate predictions </a:t>
            </a:r>
            <a:r>
              <a:rPr lang="en-GB" dirty="0">
                <a:solidFill>
                  <a:schemeClr val="bg1"/>
                </a:solidFill>
              </a:rPr>
              <a:t>across multiple parks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</a:endParaRPr>
          </a:p>
          <a:p>
            <a:r>
              <a:rPr lang="en-GB" dirty="0"/>
              <a:t>Furthermore, a </a:t>
            </a:r>
            <a:r>
              <a:rPr lang="en-GB" dirty="0">
                <a:solidFill>
                  <a:schemeClr val="bg1"/>
                </a:solidFill>
              </a:rPr>
              <a:t>linear regression </a:t>
            </a:r>
            <a:r>
              <a:rPr lang="en-GB" dirty="0"/>
              <a:t>model may provide more information on the </a:t>
            </a:r>
            <a:r>
              <a:rPr lang="en-GB" dirty="0">
                <a:solidFill>
                  <a:schemeClr val="bg1"/>
                </a:solidFill>
              </a:rPr>
              <a:t>severity of the fire </a:t>
            </a:r>
            <a:r>
              <a:rPr lang="en-GB" dirty="0"/>
              <a:t>as well as scale</a:t>
            </a:r>
          </a:p>
        </p:txBody>
      </p:sp>
    </p:spTree>
    <p:extLst>
      <p:ext uri="{BB962C8B-B14F-4D97-AF65-F5344CB8AC3E}">
        <p14:creationId xmlns:p14="http://schemas.microsoft.com/office/powerpoint/2010/main" val="4030021864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259</TotalTime>
  <Words>294</Words>
  <Application>Microsoft Office PowerPoint</Application>
  <PresentationFormat>Widescreen</PresentationFormat>
  <Paragraphs>49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Trebuchet MS</vt:lpstr>
      <vt:lpstr>Berlin</vt:lpstr>
      <vt:lpstr>FireAI</vt:lpstr>
      <vt:lpstr>Wildfires</vt:lpstr>
      <vt:lpstr>FireAI - Predicting Wildfires</vt:lpstr>
      <vt:lpstr>FireAI – Who we target</vt:lpstr>
      <vt:lpstr>Final Note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FireAI</dc:title>
  <dc:creator>Joshua Beatty</dc:creator>
  <cp:lastModifiedBy>Joshua Beatty</cp:lastModifiedBy>
  <cp:revision>23</cp:revision>
  <dcterms:created xsi:type="dcterms:W3CDTF">2019-08-31T11:38:15Z</dcterms:created>
  <dcterms:modified xsi:type="dcterms:W3CDTF">2019-08-31T16:02:13Z</dcterms:modified>
</cp:coreProperties>
</file>